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252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714751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/>
            </a:lvl1pPr>
            <a:lvl2pPr marL="0" marR="0" lvl="1" indent="0" algn="l" rtl="0">
              <a:spcBef>
                <a:spcPts val="0"/>
              </a:spcBef>
              <a:buChar char="○"/>
              <a:defRPr/>
            </a:lvl2pPr>
            <a:lvl3pPr marL="0" marR="0" lvl="2" indent="0" algn="l" rtl="0">
              <a:spcBef>
                <a:spcPts val="0"/>
              </a:spcBef>
              <a:buChar char="■"/>
              <a:defRPr/>
            </a:lvl3pPr>
            <a:lvl4pPr marL="0" marR="0" lvl="3" indent="0" algn="l" rtl="0">
              <a:spcBef>
                <a:spcPts val="0"/>
              </a:spcBef>
              <a:buChar char="●"/>
              <a:defRPr/>
            </a:lvl4pPr>
            <a:lvl5pPr marL="0" marR="0" lvl="4" indent="0" algn="l" rtl="0">
              <a:spcBef>
                <a:spcPts val="0"/>
              </a:spcBef>
              <a:buChar char="○"/>
              <a:defRPr/>
            </a:lvl5pPr>
            <a:lvl6pPr marL="0" marR="0" lvl="5" indent="0" algn="l" rtl="0">
              <a:spcBef>
                <a:spcPts val="0"/>
              </a:spcBef>
              <a:buChar char="■"/>
              <a:defRPr/>
            </a:lvl6pPr>
            <a:lvl7pPr marL="0" marR="0" lvl="6" indent="0" algn="l" rtl="0">
              <a:spcBef>
                <a:spcPts val="0"/>
              </a:spcBef>
              <a:buChar char="●"/>
              <a:defRPr/>
            </a:lvl7pPr>
            <a:lvl8pPr marL="0" marR="0" lvl="7" indent="0" algn="l" rtl="0">
              <a:spcBef>
                <a:spcPts val="0"/>
              </a:spcBef>
              <a:buChar char="○"/>
              <a:defRPr/>
            </a:lvl8pPr>
            <a:lvl9pPr marL="0" marR="0" lvl="8" indent="0" algn="l" rtl="0">
              <a:spcBef>
                <a:spcPts val="0"/>
              </a:spcBef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36749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800" b="0" i="0" u="none" strike="noStrike" cap="none"/>
          </a:p>
        </p:txBody>
      </p:sp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800" b="0" i="0" u="none" strike="noStrike" cap="none"/>
          </a:p>
        </p:txBody>
      </p:sp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800" b="0" i="0" u="none" strike="noStrike" cap="none"/>
          </a:p>
        </p:txBody>
      </p:sp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800" b="0" i="0" u="none" strike="noStrike" cap="none"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800" b="0" i="0" u="none" strike="noStrike" cap="none"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142875" y="928700"/>
            <a:ext cx="8544000" cy="38354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Font typeface="Arial"/>
              <a:buNone/>
              <a:defRPr/>
            </a:lvl1pPr>
            <a:lvl2pPr marL="0" marR="0" lvl="1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2pPr>
            <a:lvl3pPr marL="0" marR="0" lvl="2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3pPr>
            <a:lvl4pPr marL="0" marR="0" lvl="3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4pPr>
            <a:lvl5pPr marL="0" marR="0" lvl="4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5pPr>
            <a:lvl6pPr marL="0" marR="0" lvl="5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6pPr>
            <a:lvl7pPr marL="0" marR="0" lvl="6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7pPr>
            <a:lvl8pPr marL="0" marR="0" lvl="7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8pPr>
            <a:lvl9pPr marL="0" marR="0" lvl="8" indent="4572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Font typeface="Arial"/>
              <a:buNone/>
              <a:defRPr/>
            </a:lvl1pPr>
            <a:lvl2pPr marL="0" marR="0" lvl="1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lvl="2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lvl="3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lvl="4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lvl="5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lvl="6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lvl="7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lvl="8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cxnSp>
        <p:nvCxnSpPr>
          <p:cNvPr id="13" name="Shape 13"/>
          <p:cNvCxnSpPr/>
          <p:nvPr/>
        </p:nvCxnSpPr>
        <p:spPr>
          <a:xfrm rot="10800000" flipH="1">
            <a:off x="1010325" y="548699"/>
            <a:ext cx="7676399" cy="22800"/>
          </a:xfrm>
          <a:prstGeom prst="straightConnector1">
            <a:avLst/>
          </a:prstGeom>
          <a:noFill/>
          <a:ln w="57150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Shape 14"/>
          <p:cNvCxnSpPr/>
          <p:nvPr/>
        </p:nvCxnSpPr>
        <p:spPr>
          <a:xfrm>
            <a:off x="457200" y="4844510"/>
            <a:ext cx="8229600" cy="0"/>
          </a:xfrm>
          <a:prstGeom prst="straightConnector1">
            <a:avLst/>
          </a:prstGeom>
          <a:noFill/>
          <a:ln w="57150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18" name="Shape 18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010325" y="274650"/>
            <a:ext cx="7676399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3" name="Shape 23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010325" y="274650"/>
            <a:ext cx="7676399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6" name="Shape 26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 cmpd="sng">
            <a:solidFill>
              <a:srgbClr val="07376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85750" lvl="0" indent="-171450" algn="ctr" rtl="0">
              <a:spcBef>
                <a:spcPts val="0"/>
              </a:spcBef>
              <a:buFont typeface="Arial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457200" y="5757014"/>
            <a:ext cx="8229600" cy="0"/>
          </a:xfrm>
          <a:prstGeom prst="straightConnector1">
            <a:avLst/>
          </a:prstGeom>
          <a:noFill/>
          <a:ln w="508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hape 31"/>
          <p:cNvCxnSpPr/>
          <p:nvPr/>
        </p:nvCxnSpPr>
        <p:spPr>
          <a:xfrm>
            <a:off x="457200" y="150852"/>
            <a:ext cx="8229600" cy="0"/>
          </a:xfrm>
          <a:prstGeom prst="straightConnector1">
            <a:avLst/>
          </a:prstGeom>
          <a:noFill/>
          <a:ln w="508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10325" y="274650"/>
            <a:ext cx="7676399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Font typeface="Arial"/>
              <a:buNone/>
              <a:defRPr/>
            </a:lvl1pPr>
            <a:lvl2pPr marL="0" marR="0" lvl="1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/>
            </a:lvl2pPr>
            <a:lvl3pPr marL="0" marR="0" lvl="2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3pPr>
            <a:lvl4pPr marL="0" marR="0" lvl="3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4pPr>
            <a:lvl5pPr marL="0" marR="0" lvl="4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5pPr>
            <a:lvl6pPr marL="0" marR="0" lvl="5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6pPr>
            <a:lvl7pPr marL="0" marR="0" lvl="6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7pPr>
            <a:lvl8pPr marL="0" marR="0" lvl="7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8pPr>
            <a:lvl9pPr marL="0" marR="0" lvl="8" indent="22860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/>
            </a:lvl1pPr>
            <a:lvl2pPr marL="742950" marR="0" lvl="1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/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/>
            </a:lvl3pPr>
            <a:lvl4pPr marL="1600200" marR="0" lvl="3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/>
            </a:lvl4pPr>
            <a:lvl5pPr marL="2057400" marR="0" lvl="4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/>
            </a:lvl5pPr>
            <a:lvl6pPr marL="2514600" marR="0" lvl="5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/>
            </a:lvl6pPr>
            <a:lvl7pPr marL="2971800" marR="0" lvl="6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/>
            </a:lvl7pPr>
            <a:lvl8pPr marL="3429000" marR="0" lvl="7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/>
            </a:lvl8pPr>
            <a:lvl9pPr marL="3886200" marR="0" lvl="8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/>
            </a:lvl9pPr>
          </a:lstStyle>
          <a:p>
            <a:endParaRPr/>
          </a:p>
        </p:txBody>
      </p:sp>
      <p:cxnSp>
        <p:nvCxnSpPr>
          <p:cNvPr id="8" name="Shape 8"/>
          <p:cNvCxnSpPr/>
          <p:nvPr/>
        </p:nvCxnSpPr>
        <p:spPr>
          <a:xfrm>
            <a:off x="457200" y="6697678"/>
            <a:ext cx="8229600" cy="0"/>
          </a:xfrm>
          <a:prstGeom prst="straightConnector1">
            <a:avLst/>
          </a:prstGeom>
          <a:noFill/>
          <a:ln w="508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Shape 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5669" y="406900"/>
            <a:ext cx="787124" cy="787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142875" y="928700"/>
            <a:ext cx="8544000" cy="38354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72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Import dat do </a:t>
            </a:r>
            <a:r>
              <a:rPr lang="cs" sz="72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Geogetu</a:t>
            </a:r>
          </a:p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endParaRPr lang="cs" sz="1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4572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24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Lu z HaLuMa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ct val="25000"/>
              <a:buFont typeface="Arial"/>
              <a:buNone/>
            </a:pPr>
            <a:r>
              <a:rPr lang="cs" sz="2400" b="1" i="0" u="none" strike="noStrike" cap="none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rPr>
              <a:t>Setkání s GeoGetem</a:t>
            </a:r>
          </a:p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ct val="25000"/>
              <a:buFont typeface="Arial"/>
              <a:buNone/>
            </a:pPr>
            <a:endParaRPr sz="2400" b="1" i="0" u="none" strike="noStrike" cap="none" dirty="0">
              <a:solidFill>
                <a:srgbClr val="1155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/>
          <p:nvPr/>
        </p:nvSpPr>
        <p:spPr>
          <a:xfrm>
            <a:off x="7374075" y="6141400"/>
            <a:ext cx="1312797" cy="45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cs" sz="1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22. 10. 2017</a:t>
            </a:r>
            <a:endParaRPr lang="cs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Importovat a uschovat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2331233"/>
            <a:ext cx="8229600" cy="1440160"/>
          </a:xfrm>
        </p:spPr>
        <p:txBody>
          <a:bodyPr/>
          <a:lstStyle/>
          <a:p>
            <a:r>
              <a:rPr lang="cs-CZ" sz="2000" dirty="0" smtClean="0"/>
              <a:t> Importuje se obsah složky PQ v datovém adresáři </a:t>
            </a:r>
          </a:p>
          <a:p>
            <a:r>
              <a:rPr lang="cs-CZ" sz="2000" dirty="0" smtClean="0"/>
              <a:t> Pokud je použit ZIP, rozbalí jej</a:t>
            </a:r>
          </a:p>
          <a:p>
            <a:r>
              <a:rPr lang="cs-CZ" sz="2000" dirty="0" smtClean="0"/>
              <a:t> Vybalená GPX se importují</a:t>
            </a:r>
          </a:p>
          <a:p>
            <a:r>
              <a:rPr lang="cs-CZ" sz="2000" dirty="0" smtClean="0"/>
              <a:t> Importovaná GPX se přesunou do podložky „</a:t>
            </a:r>
            <a:r>
              <a:rPr lang="cs-CZ" sz="2000" i="1" dirty="0" smtClean="0"/>
              <a:t>archive“</a:t>
            </a:r>
          </a:p>
          <a:p>
            <a:endParaRPr lang="cs-CZ" sz="200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467544" y="1772816"/>
            <a:ext cx="35894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i="1" dirty="0" smtClean="0"/>
              <a:t>Speciální varianta importu PQ</a:t>
            </a:r>
            <a:endParaRPr lang="cs-CZ" sz="2000" i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11560" y="6021288"/>
            <a:ext cx="44823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Importovat a uschovat PQ GPX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47936" y="3983932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i="1" dirty="0" smtClean="0"/>
              <a:t>K čemu je to dobré?</a:t>
            </a:r>
            <a:endParaRPr lang="cs-CZ" sz="2000" i="1" dirty="0"/>
          </a:p>
        </p:txBody>
      </p:sp>
      <p:sp>
        <p:nvSpPr>
          <p:cNvPr id="10" name="Zástupný symbol pro text 2"/>
          <p:cNvSpPr txBox="1">
            <a:spLocks/>
          </p:cNvSpPr>
          <p:nvPr/>
        </p:nvSpPr>
        <p:spPr>
          <a:xfrm>
            <a:off x="453548" y="4408044"/>
            <a:ext cx="8229600" cy="14401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000" dirty="0" smtClean="0"/>
              <a:t> Jednoduché spuštění na jedno kliknutí, bez ptaní</a:t>
            </a:r>
          </a:p>
          <a:p>
            <a:r>
              <a:rPr lang="cs-CZ" sz="2000" dirty="0"/>
              <a:t> </a:t>
            </a:r>
            <a:r>
              <a:rPr lang="cs-CZ" sz="2000" dirty="0" smtClean="0"/>
              <a:t>Vhodné pro pravidelný přísun dat</a:t>
            </a:r>
          </a:p>
          <a:p>
            <a:r>
              <a:rPr lang="cs-CZ" sz="2000" dirty="0" smtClean="0"/>
              <a:t> V Archive najdete vždy poslední verze používaných PQ</a:t>
            </a:r>
          </a:p>
        </p:txBody>
      </p:sp>
    </p:spTree>
    <p:extLst>
      <p:ext uri="{BB962C8B-B14F-4D97-AF65-F5344CB8AC3E}">
        <p14:creationId xmlns:p14="http://schemas.microsoft.com/office/powerpoint/2010/main" val="25331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Stáhnout a importovat data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4320480"/>
          </a:xfrm>
        </p:spPr>
        <p:txBody>
          <a:bodyPr/>
          <a:lstStyle/>
          <a:p>
            <a:r>
              <a:rPr lang="cs-CZ" sz="1900" dirty="0" smtClean="0"/>
              <a:t> Pro pohodlné rutinní automatizované stáhnutí a importování PQ GPX</a:t>
            </a:r>
          </a:p>
          <a:p>
            <a:r>
              <a:rPr lang="cs-CZ" sz="1900" dirty="0"/>
              <a:t> </a:t>
            </a:r>
            <a:r>
              <a:rPr lang="cs-CZ" sz="1900" dirty="0" smtClean="0"/>
              <a:t>Lze stahovat:</a:t>
            </a:r>
          </a:p>
          <a:p>
            <a:pPr lvl="1"/>
            <a:r>
              <a:rPr lang="cs-CZ" sz="1900" dirty="0"/>
              <a:t> Z</a:t>
            </a:r>
            <a:r>
              <a:rPr lang="cs-CZ" sz="1900" dirty="0" smtClean="0"/>
              <a:t> geocaching.com pomocí </a:t>
            </a:r>
            <a:r>
              <a:rPr lang="cs-CZ" sz="1900" dirty="0" err="1" smtClean="0"/>
              <a:t>Geocaching</a:t>
            </a:r>
            <a:r>
              <a:rPr lang="cs-CZ" sz="1900" dirty="0" smtClean="0"/>
              <a:t> Live (PM uživatelé)</a:t>
            </a:r>
          </a:p>
          <a:p>
            <a:pPr lvl="1"/>
            <a:r>
              <a:rPr lang="cs-CZ" sz="1900" dirty="0" smtClean="0"/>
              <a:t> Z příloh e-mailů (POP3 i IMAP4)</a:t>
            </a:r>
          </a:p>
          <a:p>
            <a:pPr lvl="1"/>
            <a:r>
              <a:rPr lang="cs-CZ" sz="1900" dirty="0"/>
              <a:t> </a:t>
            </a:r>
            <a:r>
              <a:rPr lang="cs-CZ" sz="1900" dirty="0" smtClean="0"/>
              <a:t>Z webové adresy (URL – i </a:t>
            </a:r>
            <a:r>
              <a:rPr lang="cs-CZ" sz="1900" dirty="0" err="1" smtClean="0"/>
              <a:t>zaheslované</a:t>
            </a:r>
            <a:r>
              <a:rPr lang="cs-CZ" sz="1900" dirty="0" smtClean="0"/>
              <a:t>)</a:t>
            </a:r>
          </a:p>
          <a:p>
            <a:pPr lvl="1"/>
            <a:r>
              <a:rPr lang="cs-CZ" sz="1900" dirty="0"/>
              <a:t> </a:t>
            </a:r>
            <a:r>
              <a:rPr lang="cs-CZ" sz="1900" dirty="0" smtClean="0"/>
              <a:t>Odkudkoliv pomocí skriptu</a:t>
            </a:r>
          </a:p>
          <a:p>
            <a:r>
              <a:rPr lang="cs-CZ" sz="1900" dirty="0" smtClean="0"/>
              <a:t> Lze stahovat z několika různých zdrojů najednou</a:t>
            </a:r>
          </a:p>
          <a:p>
            <a:r>
              <a:rPr lang="cs-CZ" sz="1900" dirty="0"/>
              <a:t> </a:t>
            </a:r>
            <a:r>
              <a:rPr lang="cs-CZ" sz="1900" dirty="0" smtClean="0"/>
              <a:t>Každá definice stahování lze svázat s konkrétní databází</a:t>
            </a:r>
          </a:p>
          <a:p>
            <a:r>
              <a:rPr lang="cs-CZ" sz="1900" dirty="0"/>
              <a:t> </a:t>
            </a:r>
            <a:r>
              <a:rPr lang="cs-CZ" sz="1900" dirty="0" smtClean="0"/>
              <a:t>Lze nastavit frekvence stahování jednou za X dní</a:t>
            </a:r>
          </a:p>
          <a:p>
            <a:r>
              <a:rPr lang="cs-CZ" sz="1900" dirty="0"/>
              <a:t> </a:t>
            </a:r>
            <a:r>
              <a:rPr lang="cs-CZ" sz="1900" dirty="0" smtClean="0"/>
              <a:t>Stahuje jen když jsou dostupná nová data</a:t>
            </a:r>
          </a:p>
          <a:p>
            <a:r>
              <a:rPr lang="cs-CZ" sz="1900" dirty="0"/>
              <a:t> </a:t>
            </a:r>
            <a:r>
              <a:rPr lang="cs-CZ" sz="1900" dirty="0" smtClean="0"/>
              <a:t>Po dokončení všech importů lze nechat spustit libovolné </a:t>
            </a:r>
            <a:r>
              <a:rPr lang="cs-CZ" sz="1900" dirty="0" err="1" smtClean="0"/>
              <a:t>pluginy</a:t>
            </a:r>
            <a:endParaRPr lang="cs-CZ" sz="1900" dirty="0" smtClean="0"/>
          </a:p>
          <a:p>
            <a:endParaRPr lang="cs-CZ" sz="1900" dirty="0" smtClean="0"/>
          </a:p>
          <a:p>
            <a:pPr marL="190500" indent="0">
              <a:buNone/>
            </a:pPr>
            <a:endParaRPr lang="cs-CZ" sz="1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6021288"/>
            <a:ext cx="4131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Stáhnout a importovat data</a:t>
            </a:r>
          </a:p>
          <a:p>
            <a:r>
              <a:rPr lang="cs-CZ" i="1" dirty="0" smtClean="0"/>
              <a:t>Nástroje </a:t>
            </a:r>
            <a:r>
              <a:rPr lang="cs-CZ" i="1" dirty="0"/>
              <a:t>-&gt; </a:t>
            </a:r>
            <a:r>
              <a:rPr lang="cs-CZ" i="1" dirty="0" smtClean="0"/>
              <a:t>Nastavení -&gt; Získání dat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986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smtClean="0">
                <a:solidFill>
                  <a:srgbClr val="073763"/>
                </a:solidFill>
              </a:rPr>
              <a:t>LAB keše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2448272"/>
          </a:xfrm>
        </p:spPr>
        <p:txBody>
          <a:bodyPr/>
          <a:lstStyle/>
          <a:p>
            <a:r>
              <a:rPr lang="cs-CZ" sz="1800" dirty="0" smtClean="0"/>
              <a:t> LAB </a:t>
            </a:r>
            <a:r>
              <a:rPr lang="cs-CZ" sz="1800" dirty="0" err="1" smtClean="0"/>
              <a:t>keše</a:t>
            </a:r>
            <a:r>
              <a:rPr lang="cs-CZ" sz="1800" dirty="0" smtClean="0"/>
              <a:t> je specialita mimo normální </a:t>
            </a:r>
            <a:r>
              <a:rPr lang="cs-CZ" sz="1800" dirty="0" err="1" smtClean="0"/>
              <a:t>kešky</a:t>
            </a:r>
            <a:r>
              <a:rPr lang="cs-CZ" sz="1800" dirty="0" smtClean="0"/>
              <a:t> (zpravidla k velkým </a:t>
            </a:r>
            <a:r>
              <a:rPr lang="cs-CZ" sz="1800" dirty="0" err="1" smtClean="0"/>
              <a:t>eventům</a:t>
            </a:r>
            <a:r>
              <a:rPr lang="cs-CZ" sz="1800" dirty="0" smtClean="0"/>
              <a:t>)</a:t>
            </a:r>
          </a:p>
          <a:p>
            <a:r>
              <a:rPr lang="cs-CZ" sz="1800" dirty="0" smtClean="0"/>
              <a:t> LAB </a:t>
            </a:r>
            <a:r>
              <a:rPr lang="cs-CZ" sz="1800" dirty="0" err="1" smtClean="0"/>
              <a:t>keše</a:t>
            </a:r>
            <a:r>
              <a:rPr lang="cs-CZ" sz="1800" dirty="0" smtClean="0"/>
              <a:t> mají speciální web</a:t>
            </a:r>
          </a:p>
          <a:p>
            <a:endParaRPr lang="cs-CZ" sz="1800" dirty="0" smtClean="0"/>
          </a:p>
          <a:p>
            <a:r>
              <a:rPr lang="cs-CZ" sz="1800" dirty="0"/>
              <a:t> </a:t>
            </a:r>
            <a:r>
              <a:rPr lang="cs-CZ" sz="1800" dirty="0" smtClean="0"/>
              <a:t>Publikované GPX </a:t>
            </a:r>
            <a:r>
              <a:rPr lang="cs-CZ" sz="1800" b="1" dirty="0" smtClean="0"/>
              <a:t>není kompatibilní</a:t>
            </a:r>
            <a:r>
              <a:rPr lang="cs-CZ" sz="1800" dirty="0" smtClean="0"/>
              <a:t> s PQ GPX!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Abychom jej mohli importovat k ostatním </a:t>
            </a:r>
            <a:r>
              <a:rPr lang="cs-CZ" sz="1800" dirty="0" err="1" smtClean="0"/>
              <a:t>keším</a:t>
            </a:r>
            <a:r>
              <a:rPr lang="cs-CZ" sz="1800" dirty="0" smtClean="0"/>
              <a:t>, mnoho údajů chybí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GPX obsahuje chyby (</a:t>
            </a:r>
            <a:r>
              <a:rPr lang="cs-CZ" sz="1800" dirty="0" err="1" smtClean="0"/>
              <a:t>pomršená</a:t>
            </a:r>
            <a:r>
              <a:rPr lang="cs-CZ" sz="1800" dirty="0" smtClean="0"/>
              <a:t> </a:t>
            </a:r>
            <a:r>
              <a:rPr lang="cs-CZ" sz="1800" dirty="0" err="1" smtClean="0"/>
              <a:t>diaktritika</a:t>
            </a:r>
            <a:r>
              <a:rPr lang="cs-CZ" sz="1800" dirty="0" smtClean="0"/>
              <a:t>)</a:t>
            </a:r>
          </a:p>
          <a:p>
            <a:endParaRPr lang="cs-CZ" sz="1800" dirty="0" smtClean="0"/>
          </a:p>
          <a:p>
            <a:r>
              <a:rPr lang="cs-CZ" sz="1800" dirty="0"/>
              <a:t> </a:t>
            </a:r>
            <a:r>
              <a:rPr lang="cs-CZ" sz="1800" i="1" dirty="0" smtClean="0"/>
              <a:t>Nelze je proto importovat běžným způsobem!</a:t>
            </a:r>
          </a:p>
          <a:p>
            <a:endParaRPr lang="cs-CZ" sz="1800" dirty="0"/>
          </a:p>
          <a:p>
            <a:endParaRPr lang="cs-CZ" sz="1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602128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Body -&gt; Import LAB </a:t>
            </a:r>
            <a:r>
              <a:rPr lang="cs-CZ" i="1" dirty="0" err="1" smtClean="0"/>
              <a:t>keší</a:t>
            </a:r>
            <a:endParaRPr lang="cs-CZ" i="1" dirty="0"/>
          </a:p>
        </p:txBody>
      </p:sp>
      <p:pic>
        <p:nvPicPr>
          <p:cNvPr id="2050" name="Picture 2" descr="E:\Dokumenty\download\LabcCach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739" y="4869160"/>
            <a:ext cx="1821507" cy="18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39552" y="4149080"/>
            <a:ext cx="81291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cs-CZ" sz="1800" b="1" dirty="0" smtClean="0"/>
              <a:t>Označíme </a:t>
            </a:r>
            <a:r>
              <a:rPr lang="cs-CZ" sz="1800" b="1" dirty="0"/>
              <a:t>rodičovský </a:t>
            </a:r>
            <a:r>
              <a:rPr lang="cs-CZ" sz="1800" b="1" dirty="0" err="1"/>
              <a:t>event</a:t>
            </a:r>
            <a:r>
              <a:rPr lang="cs-CZ" sz="1800" b="1" dirty="0"/>
              <a:t>, a naimportujeme LAB k </a:t>
            </a:r>
            <a:r>
              <a:rPr lang="cs-CZ" sz="1800" b="1" dirty="0" smtClean="0"/>
              <a:t>němu</a:t>
            </a:r>
          </a:p>
          <a:p>
            <a:pPr marL="342900" indent="-342900">
              <a:buFont typeface="+mj-lt"/>
              <a:buAutoNum type="arabicParenR"/>
            </a:pPr>
            <a:r>
              <a:rPr lang="cs-CZ" sz="1800" b="1" dirty="0" smtClean="0"/>
              <a:t>Z </a:t>
            </a:r>
            <a:r>
              <a:rPr lang="cs-CZ" sz="1800" b="1" dirty="0" err="1"/>
              <a:t>Eventu</a:t>
            </a:r>
            <a:r>
              <a:rPr lang="cs-CZ" sz="1800" b="1" dirty="0"/>
              <a:t> se přeberou chybějící údaje, a podle něj se vymyslí GC kódy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126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Import Bookmarku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4320480"/>
          </a:xfrm>
        </p:spPr>
        <p:txBody>
          <a:bodyPr/>
          <a:lstStyle/>
          <a:p>
            <a:r>
              <a:rPr lang="cs-CZ" sz="1800" dirty="0" smtClean="0"/>
              <a:t> </a:t>
            </a:r>
            <a:r>
              <a:rPr lang="cs-CZ" sz="1800" dirty="0" err="1" smtClean="0"/>
              <a:t>Bookmark</a:t>
            </a:r>
            <a:r>
              <a:rPr lang="cs-CZ" sz="1800" dirty="0" smtClean="0"/>
              <a:t> – uživateli tvořené seznamy </a:t>
            </a:r>
            <a:r>
              <a:rPr lang="cs-CZ" sz="1800" dirty="0" err="1" smtClean="0"/>
              <a:t>keší</a:t>
            </a:r>
            <a:r>
              <a:rPr lang="cs-CZ" sz="1800" dirty="0" smtClean="0"/>
              <a:t> na webu geocaching.com</a:t>
            </a:r>
          </a:p>
          <a:p>
            <a:r>
              <a:rPr lang="cs-CZ" sz="1800" dirty="0" smtClean="0"/>
              <a:t> Na novém webu nazýváno jako „seznam“</a:t>
            </a:r>
          </a:p>
          <a:p>
            <a:r>
              <a:rPr lang="cs-CZ" sz="1800" dirty="0" smtClean="0"/>
              <a:t> Je to funkce platících PM uživatelů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Můžete pracovat jak s vlastními </a:t>
            </a:r>
            <a:r>
              <a:rPr lang="cs-CZ" sz="1800" dirty="0" err="1" smtClean="0"/>
              <a:t>bookmarky</a:t>
            </a:r>
            <a:r>
              <a:rPr lang="cs-CZ" sz="1800" dirty="0" smtClean="0"/>
              <a:t>, tak i s cizími zveřejněnými </a:t>
            </a:r>
            <a:r>
              <a:rPr lang="cs-CZ" sz="1800" dirty="0" err="1" smtClean="0"/>
              <a:t>bookmarky</a:t>
            </a:r>
            <a:endParaRPr lang="cs-CZ" sz="1800" dirty="0" smtClean="0"/>
          </a:p>
          <a:p>
            <a:endParaRPr lang="cs-CZ" sz="1800" dirty="0" smtClean="0"/>
          </a:p>
          <a:p>
            <a:r>
              <a:rPr lang="cs-CZ" sz="1800" dirty="0"/>
              <a:t> </a:t>
            </a:r>
            <a:r>
              <a:rPr lang="cs-CZ" sz="1800" dirty="0" smtClean="0"/>
              <a:t>Funkce pracuje pomocí </a:t>
            </a:r>
            <a:r>
              <a:rPr lang="cs-CZ" sz="1800" dirty="0" err="1" smtClean="0"/>
              <a:t>Geocaching</a:t>
            </a:r>
            <a:r>
              <a:rPr lang="cs-CZ" sz="1800" dirty="0" smtClean="0"/>
              <a:t> Live následovně:</a:t>
            </a:r>
          </a:p>
          <a:p>
            <a:pPr lvl="1"/>
            <a:r>
              <a:rPr lang="cs-CZ" sz="1800" dirty="0"/>
              <a:t> </a:t>
            </a:r>
            <a:r>
              <a:rPr lang="cs-CZ" sz="1800" dirty="0" smtClean="0"/>
              <a:t>Výběr požadovaného </a:t>
            </a:r>
            <a:r>
              <a:rPr lang="cs-CZ" sz="1800" dirty="0" err="1" smtClean="0"/>
              <a:t>bookmarku</a:t>
            </a:r>
            <a:endParaRPr lang="cs-CZ" sz="1800" dirty="0" smtClean="0"/>
          </a:p>
          <a:p>
            <a:pPr lvl="1"/>
            <a:r>
              <a:rPr lang="cs-CZ" sz="1800" dirty="0"/>
              <a:t> N</a:t>
            </a:r>
            <a:r>
              <a:rPr lang="cs-CZ" sz="1800" dirty="0" smtClean="0"/>
              <a:t>ačtení GC kódů </a:t>
            </a:r>
            <a:r>
              <a:rPr lang="cs-CZ" sz="1800" dirty="0" err="1" smtClean="0"/>
              <a:t>keší</a:t>
            </a:r>
            <a:r>
              <a:rPr lang="cs-CZ" sz="1800" dirty="0" smtClean="0"/>
              <a:t> a jejich nahledání v databázi</a:t>
            </a:r>
          </a:p>
          <a:p>
            <a:pPr lvl="1"/>
            <a:r>
              <a:rPr lang="cs-CZ" sz="1800" dirty="0" smtClean="0"/>
              <a:t> Pokud </a:t>
            </a:r>
            <a:r>
              <a:rPr lang="cs-CZ" sz="1800" dirty="0" err="1" smtClean="0"/>
              <a:t>keš</a:t>
            </a:r>
            <a:r>
              <a:rPr lang="cs-CZ" sz="1800" dirty="0" smtClean="0"/>
              <a:t> chybí, stáhne a naimportuje její základní údaje</a:t>
            </a:r>
            <a:endParaRPr lang="cs-CZ" sz="1800" dirty="0"/>
          </a:p>
          <a:p>
            <a:endParaRPr lang="cs-CZ" sz="1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6021288"/>
            <a:ext cx="3624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Import </a:t>
            </a:r>
            <a:r>
              <a:rPr lang="cs-CZ" i="1" dirty="0" err="1" smtClean="0"/>
              <a:t>Bookmarku</a:t>
            </a:r>
            <a:r>
              <a:rPr lang="cs-CZ" i="1" dirty="0" smtClean="0"/>
              <a:t>…</a:t>
            </a:r>
            <a:endParaRPr lang="cs-CZ" i="1" dirty="0"/>
          </a:p>
        </p:txBody>
      </p:sp>
      <p:pic>
        <p:nvPicPr>
          <p:cNvPr id="3074" name="Picture 2" descr="E:\Dokumenty\download\bookmark-with-tass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03238"/>
            <a:ext cx="3029249" cy="201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Archivované keše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1944216"/>
          </a:xfrm>
        </p:spPr>
        <p:txBody>
          <a:bodyPr/>
          <a:lstStyle/>
          <a:p>
            <a:r>
              <a:rPr lang="cs-CZ" sz="1800" dirty="0" smtClean="0"/>
              <a:t> Problém! Veškeré získávání dat z geocaching.com vrací pouze živé </a:t>
            </a:r>
            <a:r>
              <a:rPr lang="cs-CZ" sz="1800" dirty="0" err="1" smtClean="0"/>
              <a:t>keše</a:t>
            </a:r>
            <a:r>
              <a:rPr lang="cs-CZ" sz="1800" dirty="0" smtClean="0"/>
              <a:t>, archivované ignoruje.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V totožném vyhledávání archivované </a:t>
            </a:r>
            <a:r>
              <a:rPr lang="cs-CZ" sz="1800" dirty="0" err="1" smtClean="0"/>
              <a:t>keše</a:t>
            </a:r>
            <a:r>
              <a:rPr lang="cs-CZ" sz="1800" dirty="0" smtClean="0"/>
              <a:t> tiše zmizí, není řečeno „tato </a:t>
            </a:r>
            <a:r>
              <a:rPr lang="cs-CZ" sz="1800" dirty="0" err="1" smtClean="0"/>
              <a:t>keš</a:t>
            </a:r>
            <a:r>
              <a:rPr lang="cs-CZ" sz="1800" dirty="0" smtClean="0"/>
              <a:t> je odteď archivována“.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Zatímco opakovaným importem se aktualizují i stavy </a:t>
            </a:r>
            <a:r>
              <a:rPr lang="cs-CZ" sz="1800" b="1" dirty="0" smtClean="0"/>
              <a:t>žijící/mimo provoz</a:t>
            </a:r>
            <a:r>
              <a:rPr lang="cs-CZ" sz="1800" dirty="0" smtClean="0"/>
              <a:t>, změna z </a:t>
            </a:r>
            <a:r>
              <a:rPr lang="cs-CZ" sz="1800" b="1" dirty="0" smtClean="0"/>
              <a:t>žijící</a:t>
            </a:r>
            <a:r>
              <a:rPr lang="cs-CZ" sz="1800" dirty="0" smtClean="0"/>
              <a:t> na </a:t>
            </a:r>
            <a:r>
              <a:rPr lang="cs-CZ" sz="1800" b="1" dirty="0" smtClean="0"/>
              <a:t>archivovanou</a:t>
            </a:r>
            <a:r>
              <a:rPr lang="cs-CZ" sz="1800" dirty="0" smtClean="0"/>
              <a:t> nemůže být zachycena.</a:t>
            </a:r>
          </a:p>
          <a:p>
            <a:endParaRPr lang="cs-CZ" sz="180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6021288"/>
            <a:ext cx="3034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Body -&gt; Aktualizovat stav</a:t>
            </a:r>
          </a:p>
          <a:p>
            <a:r>
              <a:rPr lang="cs-CZ" i="1" dirty="0" smtClean="0"/>
              <a:t>Databáze -&gt; Databázové nástroje…</a:t>
            </a:r>
            <a:endParaRPr lang="cs-CZ" i="1" dirty="0"/>
          </a:p>
        </p:txBody>
      </p:sp>
      <p:sp>
        <p:nvSpPr>
          <p:cNvPr id="5" name="Zástupný symbol pro text 2"/>
          <p:cNvSpPr txBox="1">
            <a:spLocks/>
          </p:cNvSpPr>
          <p:nvPr/>
        </p:nvSpPr>
        <p:spPr>
          <a:xfrm>
            <a:off x="395536" y="3356992"/>
            <a:ext cx="8229600" cy="230425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1800" dirty="0" smtClean="0"/>
              <a:t> Pokud v DB máte dlouho neaktualizovanou </a:t>
            </a:r>
            <a:r>
              <a:rPr lang="cs-CZ" sz="1800" dirty="0" err="1" smtClean="0"/>
              <a:t>keš</a:t>
            </a:r>
            <a:r>
              <a:rPr lang="cs-CZ" sz="1800" dirty="0" smtClean="0"/>
              <a:t>, pak:</a:t>
            </a:r>
          </a:p>
          <a:p>
            <a:pPr lvl="1"/>
            <a:r>
              <a:rPr lang="cs-CZ" sz="1800" dirty="0"/>
              <a:t> </a:t>
            </a:r>
            <a:r>
              <a:rPr lang="cs-CZ" sz="1800" dirty="0" smtClean="0"/>
              <a:t>jste tuto </a:t>
            </a:r>
            <a:r>
              <a:rPr lang="cs-CZ" sz="1800" dirty="0" err="1" smtClean="0"/>
              <a:t>keš</a:t>
            </a:r>
            <a:r>
              <a:rPr lang="cs-CZ" sz="1800" dirty="0" smtClean="0"/>
              <a:t> opravdu dlouho neaktualizovali</a:t>
            </a:r>
          </a:p>
          <a:p>
            <a:pPr lvl="1"/>
            <a:r>
              <a:rPr lang="cs-CZ" sz="1800" dirty="0" smtClean="0"/>
              <a:t> </a:t>
            </a:r>
            <a:r>
              <a:rPr lang="cs-CZ" sz="1800" dirty="0" err="1" smtClean="0"/>
              <a:t>keška</a:t>
            </a:r>
            <a:r>
              <a:rPr lang="cs-CZ" sz="1800" dirty="0" smtClean="0"/>
              <a:t> byla mezitím archivována</a:t>
            </a:r>
          </a:p>
          <a:p>
            <a:r>
              <a:rPr lang="cs-CZ" sz="1800" dirty="0" smtClean="0"/>
              <a:t> Přes </a:t>
            </a:r>
            <a:r>
              <a:rPr lang="cs-CZ" sz="1800" dirty="0" err="1" smtClean="0"/>
              <a:t>Geocaching</a:t>
            </a:r>
            <a:r>
              <a:rPr lang="cs-CZ" sz="1800" dirty="0" smtClean="0"/>
              <a:t> Live lze aktualizovat stav </a:t>
            </a:r>
            <a:r>
              <a:rPr lang="cs-CZ" sz="1800" b="1" dirty="0" smtClean="0"/>
              <a:t>žijící</a:t>
            </a:r>
            <a:r>
              <a:rPr lang="cs-CZ" sz="1800" dirty="0" smtClean="0"/>
              <a:t>, </a:t>
            </a:r>
            <a:r>
              <a:rPr lang="cs-CZ" sz="1800" b="1" dirty="0" smtClean="0"/>
              <a:t>mimo provoz</a:t>
            </a:r>
            <a:r>
              <a:rPr lang="cs-CZ" sz="1800" dirty="0" smtClean="0"/>
              <a:t>, </a:t>
            </a:r>
            <a:r>
              <a:rPr lang="cs-CZ" sz="1800" b="1" dirty="0" smtClean="0"/>
              <a:t>archivovaná</a:t>
            </a:r>
            <a:r>
              <a:rPr lang="cs-CZ" sz="1800" dirty="0" smtClean="0"/>
              <a:t>. A to bez množstevního limitu, i pro BM!</a:t>
            </a:r>
          </a:p>
          <a:p>
            <a:r>
              <a:rPr lang="cs-CZ" sz="1800" dirty="0" smtClean="0"/>
              <a:t> Pokud pravidelně aktualizujete nějaký stát či kraj, lze dlouho neaktualizované „</a:t>
            </a:r>
            <a:r>
              <a:rPr lang="cs-CZ" sz="1800" dirty="0" err="1" smtClean="0"/>
              <a:t>zaarchivovat</a:t>
            </a:r>
            <a:r>
              <a:rPr lang="cs-CZ" sz="1800" dirty="0" smtClean="0"/>
              <a:t>“ pomocí databázových nástrojů.</a:t>
            </a:r>
          </a:p>
          <a:p>
            <a:r>
              <a:rPr lang="cs-CZ" sz="1800" dirty="0" smtClean="0"/>
              <a:t> Archivované </a:t>
            </a:r>
            <a:r>
              <a:rPr lang="cs-CZ" sz="1800" dirty="0" err="1" smtClean="0"/>
              <a:t>keše</a:t>
            </a:r>
            <a:r>
              <a:rPr lang="cs-CZ" sz="1800" dirty="0" smtClean="0"/>
              <a:t> v databázi zůstávají!</a:t>
            </a:r>
          </a:p>
        </p:txBody>
      </p:sp>
      <p:pic>
        <p:nvPicPr>
          <p:cNvPr id="2050" name="Picture 2" descr="E:\Dokumenty\download\error_button-dll-fil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050" y="5545089"/>
            <a:ext cx="1027411" cy="102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Import generických GPX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1584176"/>
          </a:xfrm>
        </p:spPr>
        <p:txBody>
          <a:bodyPr/>
          <a:lstStyle/>
          <a:p>
            <a:r>
              <a:rPr lang="cs-CZ" sz="1800" dirty="0" smtClean="0"/>
              <a:t> Generické GPX – prachobyčejné GPX s body, které nemají s </a:t>
            </a:r>
            <a:r>
              <a:rPr lang="cs-CZ" sz="1800" dirty="0" err="1" smtClean="0"/>
              <a:t>geocachingem</a:t>
            </a:r>
            <a:r>
              <a:rPr lang="cs-CZ" sz="1800" dirty="0" smtClean="0"/>
              <a:t> nic společného.</a:t>
            </a:r>
          </a:p>
          <a:p>
            <a:r>
              <a:rPr lang="cs-CZ" sz="1800" dirty="0" smtClean="0"/>
              <a:t> Takové body nemají unikátní identifikátory, a poskytují o sobě minimum informací. Jen souřadnice, název, a krátký popisek.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I taková GPX lze do </a:t>
            </a:r>
            <a:r>
              <a:rPr lang="cs-CZ" sz="1800" dirty="0" err="1" smtClean="0"/>
              <a:t>Geogetu</a:t>
            </a:r>
            <a:r>
              <a:rPr lang="cs-CZ" sz="1800" dirty="0" smtClean="0"/>
              <a:t> importovat a zpracovávat.</a:t>
            </a:r>
          </a:p>
        </p:txBody>
      </p:sp>
      <p:sp>
        <p:nvSpPr>
          <p:cNvPr id="5" name="Zástupný symbol pro text 2"/>
          <p:cNvSpPr txBox="1">
            <a:spLocks/>
          </p:cNvSpPr>
          <p:nvPr/>
        </p:nvSpPr>
        <p:spPr>
          <a:xfrm>
            <a:off x="395536" y="3356992"/>
            <a:ext cx="8229600" cy="1584176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1800" dirty="0" smtClean="0"/>
              <a:t> Nemíchat s jinými body, importovat do samostatných databází!</a:t>
            </a:r>
          </a:p>
          <a:p>
            <a:r>
              <a:rPr lang="cs-CZ" sz="1800" dirty="0"/>
              <a:t> </a:t>
            </a:r>
            <a:r>
              <a:rPr lang="cs-CZ" sz="1800" dirty="0" smtClean="0"/>
              <a:t>Chybějící identifikátor znemožňuje aktualizace</a:t>
            </a:r>
          </a:p>
          <a:p>
            <a:endParaRPr lang="cs-CZ" sz="1800" dirty="0"/>
          </a:p>
          <a:p>
            <a:r>
              <a:rPr lang="cs-CZ" sz="1800" dirty="0" smtClean="0"/>
              <a:t>Zvážit výrobu „falešného PQ“. Vymyslet bodům identifikátory a využít struktury PQ GPX.</a:t>
            </a:r>
          </a:p>
          <a:p>
            <a:pPr marL="190500" indent="0">
              <a:buNone/>
            </a:pPr>
            <a:r>
              <a:rPr lang="cs-CZ" sz="1800" dirty="0" smtClean="0"/>
              <a:t> </a:t>
            </a:r>
          </a:p>
          <a:p>
            <a:endParaRPr lang="cs-CZ" sz="1800" dirty="0" smtClean="0"/>
          </a:p>
        </p:txBody>
      </p:sp>
      <p:pic>
        <p:nvPicPr>
          <p:cNvPr id="1026" name="Picture 2" descr="E:\Dokumenty\download\icons-3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845" y="4833706"/>
            <a:ext cx="2598291" cy="173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4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142875" y="928700"/>
            <a:ext cx="8544000" cy="38354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72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Děkuji za pozornost!</a:t>
            </a: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cs" sz="16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</a:br>
            <a:endParaRPr lang="cs" sz="1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4572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2400" b="1" i="0" u="none" strike="noStrike" cap="none" dirty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Lu z HaLuMa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ct val="25000"/>
              <a:buFont typeface="Arial"/>
              <a:buNone/>
            </a:pPr>
            <a:r>
              <a:rPr lang="cs" sz="2400" b="1" i="0" u="none" strike="noStrike" cap="none" dirty="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rPr>
              <a:t>Setkání s GeoGetem</a:t>
            </a:r>
          </a:p>
          <a:p>
            <a:pPr marL="0" marR="0" lvl="0" indent="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D85C6"/>
              </a:buClr>
              <a:buSzPct val="25000"/>
              <a:buFont typeface="Arial"/>
              <a:buNone/>
            </a:pPr>
            <a:endParaRPr sz="2400" b="1" i="0" u="none" strike="noStrike" cap="none" dirty="0">
              <a:solidFill>
                <a:srgbClr val="1155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9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Import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cs-CZ" sz="3000" b="0" i="1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s-CZ" sz="3000" b="0" i="1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„Transformace a uložení dat z cizího systému tak, aby byla použitelná v systému, ve kterém požadujeme.“</a:t>
            </a:r>
            <a:endParaRPr sz="30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E:\Dokumenty\download\data-impo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85" y="3778941"/>
            <a:ext cx="6191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Import z různých zdrojů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Shape 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82441" y="4149080"/>
            <a:ext cx="2066031" cy="150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E:\Dokumenty\download\geocachinglogosquare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78" y="2375869"/>
            <a:ext cx="1752669" cy="67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Lukas\AppData\Local\Microsoft\Windows\INetCache\IE\Z321PSY6\GPX_Document_rev4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677" y="2154981"/>
            <a:ext cx="892682" cy="89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Lukas\AppData\Local\Microsoft\Windows\INetCache\IE\KQJ80QRS\Folder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253" y="2154981"/>
            <a:ext cx="1003176" cy="100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Lukas\AppData\Local\Microsoft\Windows\INetCache\IE\7GOMGDRV\1375966995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038" y="2172178"/>
            <a:ext cx="717798" cy="99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C:\Users\Lukas\AppData\Local\Microsoft\Windows\INetCache\IE\7GOMGDRV\paper-897739_960_72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204" y="2172178"/>
            <a:ext cx="1125378" cy="92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Přímá spojnice se šipkou 18"/>
          <p:cNvCxnSpPr>
            <a:stCxn id="15" idx="2"/>
            <a:endCxn id="13" idx="0"/>
          </p:cNvCxnSpPr>
          <p:nvPr/>
        </p:nvCxnSpPr>
        <p:spPr>
          <a:xfrm>
            <a:off x="4506018" y="3047663"/>
            <a:ext cx="9439" cy="11014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18" idx="2"/>
          </p:cNvCxnSpPr>
          <p:nvPr/>
        </p:nvCxnSpPr>
        <p:spPr>
          <a:xfrm>
            <a:off x="2783893" y="3095039"/>
            <a:ext cx="1275784" cy="1054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>
            <a:stCxn id="14" idx="2"/>
          </p:cNvCxnSpPr>
          <p:nvPr/>
        </p:nvCxnSpPr>
        <p:spPr>
          <a:xfrm>
            <a:off x="1262213" y="3047663"/>
            <a:ext cx="2220228" cy="11014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>
            <a:stCxn id="16" idx="2"/>
          </p:cNvCxnSpPr>
          <p:nvPr/>
        </p:nvCxnSpPr>
        <p:spPr>
          <a:xfrm flipH="1">
            <a:off x="4952359" y="3158157"/>
            <a:ext cx="1288482" cy="9909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7" idx="2"/>
          </p:cNvCxnSpPr>
          <p:nvPr/>
        </p:nvCxnSpPr>
        <p:spPr>
          <a:xfrm flipH="1">
            <a:off x="5548472" y="3165670"/>
            <a:ext cx="2398465" cy="983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Informace o keškách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47765" y="2714362"/>
            <a:ext cx="8229600" cy="136815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190500" indent="0">
              <a:buSzPct val="25000"/>
              <a:buNone/>
            </a:pPr>
            <a:r>
              <a:rPr lang="cs" sz="2000" b="1" i="0" u="none" strike="noStrike" cap="none" dirty="0" smtClean="0">
                <a:solidFill>
                  <a:schemeClr val="dk1"/>
                </a:solidFill>
                <a:sym typeface="Arial"/>
              </a:rPr>
              <a:t>Základní informace</a:t>
            </a:r>
            <a:r>
              <a:rPr lang="cs" sz="2000" b="0" i="0" u="none" strike="noStrike" cap="none" dirty="0" smtClean="0">
                <a:solidFill>
                  <a:schemeClr val="dk1"/>
                </a:solidFill>
                <a:sym typeface="Arial"/>
              </a:rPr>
              <a:t> – GC kód, stav, název, autor, datum vzniku, souřadnice, stát a území, obtížnost terénu, obtížnost hledání, poslední nález,atributy,favoritní body, PMO status, </a:t>
            </a:r>
            <a:r>
              <a:rPr lang="cs" sz="2000" b="0" i="0" u="none" strike="noStrike" cap="none" dirty="0" smtClean="0">
                <a:solidFill>
                  <a:schemeClr val="dk1"/>
                </a:solidFill>
                <a:sym typeface="Arial"/>
              </a:rPr>
              <a:t>uživatelova webová </a:t>
            </a:r>
            <a:r>
              <a:rPr lang="cs" sz="2000" b="0" i="0" u="none" strike="noStrike" cap="none" dirty="0" smtClean="0">
                <a:solidFill>
                  <a:schemeClr val="dk1"/>
                </a:solidFill>
                <a:sym typeface="Arial"/>
              </a:rPr>
              <a:t>poznámka, uživatelovy </a:t>
            </a:r>
            <a:r>
              <a:rPr lang="cs" sz="2000" b="0" i="0" u="none" strike="noStrike" cap="none" dirty="0" smtClean="0">
                <a:solidFill>
                  <a:schemeClr val="dk1"/>
                </a:solidFill>
                <a:sym typeface="Arial"/>
              </a:rPr>
              <a:t>přepsané souřadnice na webu</a:t>
            </a:r>
            <a:endParaRPr lang="cs" sz="2000" b="0" i="0" u="none" strike="noStrike" cap="none" dirty="0" smtClean="0">
              <a:solidFill>
                <a:schemeClr val="dk1"/>
              </a:solidFill>
              <a:sym typeface="Arial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54354" y="4199349"/>
            <a:ext cx="6421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2000" b="1" dirty="0">
                <a:solidFill>
                  <a:schemeClr val="dk1"/>
                </a:solidFill>
              </a:rPr>
              <a:t>Listing</a:t>
            </a:r>
            <a:r>
              <a:rPr lang="cs" sz="2000" dirty="0">
                <a:solidFill>
                  <a:schemeClr val="dk1"/>
                </a:solidFill>
              </a:rPr>
              <a:t> – krátký a dlouhý popis, hint, přiložené </a:t>
            </a:r>
            <a:r>
              <a:rPr lang="cs" sz="2000" dirty="0" smtClean="0">
                <a:solidFill>
                  <a:schemeClr val="dk1"/>
                </a:solidFill>
              </a:rPr>
              <a:t>obrázky</a:t>
            </a:r>
            <a:endParaRPr lang="cs" sz="2000" dirty="0">
              <a:solidFill>
                <a:schemeClr val="dk1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54354" y="4695958"/>
            <a:ext cx="4812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2000" b="1" dirty="0">
                <a:solidFill>
                  <a:schemeClr val="dk1"/>
                </a:solidFill>
              </a:rPr>
              <a:t>Waypointy</a:t>
            </a:r>
            <a:r>
              <a:rPr lang="cs" sz="2000" dirty="0">
                <a:solidFill>
                  <a:schemeClr val="dk1"/>
                </a:solidFill>
              </a:rPr>
              <a:t> – název, souřadnice, </a:t>
            </a:r>
            <a:r>
              <a:rPr lang="cs" sz="2000" dirty="0" smtClean="0">
                <a:solidFill>
                  <a:schemeClr val="dk1"/>
                </a:solidFill>
              </a:rPr>
              <a:t>zkratka</a:t>
            </a:r>
            <a:endParaRPr lang="cs-CZ" sz="200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54354" y="524376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000" b="1" dirty="0">
                <a:solidFill>
                  <a:schemeClr val="dk1"/>
                </a:solidFill>
              </a:rPr>
              <a:t>Logy</a:t>
            </a:r>
            <a:r>
              <a:rPr lang="cs" sz="2000" dirty="0">
                <a:solidFill>
                  <a:schemeClr val="dk1"/>
                </a:solidFill>
              </a:rPr>
              <a:t> – kdo, kdy, druh logu, text logu, přiložené obrázky, přiložené </a:t>
            </a:r>
            <a:r>
              <a:rPr lang="cs" sz="2000" dirty="0" smtClean="0">
                <a:solidFill>
                  <a:schemeClr val="dk1"/>
                </a:solidFill>
              </a:rPr>
              <a:t>souřadnice</a:t>
            </a:r>
            <a:endParaRPr lang="cs" sz="2000" dirty="0">
              <a:solidFill>
                <a:schemeClr val="dk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55976" y="6098738"/>
            <a:ext cx="425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2000" b="1" dirty="0">
                <a:solidFill>
                  <a:schemeClr val="dk1"/>
                </a:solidFill>
              </a:rPr>
              <a:t>Uživatelská data </a:t>
            </a:r>
            <a:r>
              <a:rPr lang="cs" sz="2000" dirty="0" smtClean="0">
                <a:solidFill>
                  <a:schemeClr val="dk1"/>
                </a:solidFill>
              </a:rPr>
              <a:t>– </a:t>
            </a:r>
            <a:r>
              <a:rPr lang="cs" sz="2000" dirty="0">
                <a:solidFill>
                  <a:schemeClr val="dk1"/>
                </a:solidFill>
              </a:rPr>
              <a:t>tagy, </a:t>
            </a:r>
            <a:r>
              <a:rPr lang="cs" sz="2000" dirty="0" smtClean="0">
                <a:solidFill>
                  <a:schemeClr val="dk1"/>
                </a:solidFill>
              </a:rPr>
              <a:t>poznámky</a:t>
            </a:r>
            <a:endParaRPr lang="cs" sz="2000" dirty="0">
              <a:solidFill>
                <a:schemeClr val="dk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95536" y="1916832"/>
            <a:ext cx="6710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b="1" dirty="0" smtClean="0"/>
              <a:t>Co lze o </a:t>
            </a:r>
            <a:r>
              <a:rPr lang="cs-CZ" sz="4000" b="1" dirty="0" err="1" smtClean="0"/>
              <a:t>kešce</a:t>
            </a:r>
            <a:r>
              <a:rPr lang="cs-CZ" sz="4000" b="1" dirty="0" smtClean="0"/>
              <a:t> uchovávat?</a:t>
            </a:r>
            <a:endParaRPr lang="cs-C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build="p"/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Skládání dat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062485"/>
              </p:ext>
            </p:extLst>
          </p:nvPr>
        </p:nvGraphicFramePr>
        <p:xfrm>
          <a:off x="3046039" y="5229200"/>
          <a:ext cx="3359695" cy="370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71939"/>
                <a:gridCol w="671939"/>
                <a:gridCol w="671939"/>
                <a:gridCol w="671939"/>
                <a:gridCol w="671939"/>
              </a:tblGrid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aoblený obdélník 3"/>
          <p:cNvSpPr/>
          <p:nvPr/>
        </p:nvSpPr>
        <p:spPr>
          <a:xfrm>
            <a:off x="971600" y="1916832"/>
            <a:ext cx="1008112" cy="457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AB</a:t>
            </a:r>
            <a:endParaRPr lang="cs-CZ" sz="1600" dirty="0"/>
          </a:p>
        </p:txBody>
      </p:sp>
      <p:sp>
        <p:nvSpPr>
          <p:cNvPr id="7" name="Zaoblený obdélník 6"/>
          <p:cNvSpPr/>
          <p:nvPr/>
        </p:nvSpPr>
        <p:spPr>
          <a:xfrm>
            <a:off x="3059832" y="1922038"/>
            <a:ext cx="1008112" cy="457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ACD</a:t>
            </a:r>
            <a:endParaRPr lang="cs-CZ" sz="1600" dirty="0"/>
          </a:p>
        </p:txBody>
      </p:sp>
      <p:sp>
        <p:nvSpPr>
          <p:cNvPr id="8" name="Zaoblený obdélník 7"/>
          <p:cNvSpPr/>
          <p:nvPr/>
        </p:nvSpPr>
        <p:spPr>
          <a:xfrm>
            <a:off x="5148064" y="1922038"/>
            <a:ext cx="1008112" cy="457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BE</a:t>
            </a:r>
            <a:endParaRPr lang="cs-CZ" sz="1600" dirty="0"/>
          </a:p>
        </p:txBody>
      </p:sp>
      <p:sp>
        <p:nvSpPr>
          <p:cNvPr id="9" name="Zaoblený obdélník 8"/>
          <p:cNvSpPr/>
          <p:nvPr/>
        </p:nvSpPr>
        <p:spPr>
          <a:xfrm>
            <a:off x="7092280" y="1916832"/>
            <a:ext cx="1008112" cy="4572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AB</a:t>
            </a:r>
            <a:endParaRPr lang="cs-CZ" sz="1600" dirty="0"/>
          </a:p>
        </p:txBody>
      </p:sp>
      <p:pic>
        <p:nvPicPr>
          <p:cNvPr id="10" name="Picture 8" descr="C:\Users\Lukas\AppData\Local\Microsoft\Windows\INetCache\IE\7GOMGDRV\1375966995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41168"/>
            <a:ext cx="717798" cy="99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111418" y="529036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A</a:t>
            </a:r>
            <a:endParaRPr lang="cs-CZ" sz="16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3763052" y="529036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B</a:t>
            </a:r>
            <a:endParaRPr lang="cs-CZ" sz="16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424645" y="528402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C</a:t>
            </a:r>
            <a:endParaRPr lang="cs-CZ" sz="1600" b="1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5148064" y="528402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D</a:t>
            </a:r>
            <a:endParaRPr lang="cs-CZ" sz="1600" b="1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5760818" y="5284022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E</a:t>
            </a:r>
            <a:endParaRPr lang="cs-CZ" sz="16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88711" y="5290369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*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3958094" y="5284020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*</a:t>
            </a:r>
            <a:endParaRPr lang="cs-CZ" sz="1600" b="1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3436289" y="5290369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*</a:t>
            </a:r>
            <a:endParaRPr lang="cs-CZ" sz="1600" b="1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085693" y="5284021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*</a:t>
            </a:r>
            <a:endParaRPr lang="cs-CZ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0.06303 0.36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16527 0.3648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-0.39375 0.3648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48148E-6 L -0.60642 0.36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30" y="1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5" grpId="0"/>
      <p:bldP spid="6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Potřebujeme všechno?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8206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cs-CZ" sz="3000" i="1" u="none" strike="noStrike" cap="none" dirty="0" smtClean="0">
                <a:solidFill>
                  <a:schemeClr val="dk1"/>
                </a:solidFill>
                <a:sym typeface="Arial"/>
              </a:rPr>
              <a:t>Pro různé použití potřebujeme </a:t>
            </a:r>
            <a:r>
              <a:rPr lang="cs-CZ" sz="3000" i="1" dirty="0" smtClean="0">
                <a:solidFill>
                  <a:schemeClr val="dk1"/>
                </a:solidFill>
              </a:rPr>
              <a:t>jiný</a:t>
            </a:r>
            <a:r>
              <a:rPr lang="cs-CZ" sz="3000" i="1" u="none" strike="noStrike" cap="none" dirty="0" smtClean="0">
                <a:solidFill>
                  <a:schemeClr val="dk1"/>
                </a:solidFill>
                <a:sym typeface="Arial"/>
              </a:rPr>
              <a:t> rozsah dat.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i="1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683568" y="2708920"/>
            <a:ext cx="82349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Příklad: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Pro statistiky nepotřebujeme </a:t>
            </a:r>
            <a:r>
              <a:rPr lang="cs-CZ" sz="2000" dirty="0" err="1" smtClean="0"/>
              <a:t>listing</a:t>
            </a:r>
            <a:endParaRPr lang="cs-CZ" sz="2000" dirty="0" smtClean="0"/>
          </a:p>
          <a:p>
            <a:pPr marL="285750" indent="-285750">
              <a:buFontTx/>
              <a:buChar char="-"/>
            </a:pPr>
            <a:r>
              <a:rPr lang="cs-CZ" sz="2000" dirty="0" smtClean="0"/>
              <a:t>Pro zobrazení na mapě nám stačí základní identifikace a souřadnice</a:t>
            </a:r>
            <a:endParaRPr lang="cs-CZ" sz="20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3568" y="4077072"/>
            <a:ext cx="66960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000" i="1" dirty="0" smtClean="0"/>
              <a:t>Každý potřebuje údaje o jiném území.</a:t>
            </a:r>
            <a:endParaRPr lang="cs-CZ" sz="3000" i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83567" y="4869160"/>
            <a:ext cx="43027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Příklad: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Nepotřebujeme celý kontinent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Stačí jen oblast, která nás zajímá</a:t>
            </a:r>
          </a:p>
          <a:p>
            <a:pPr marL="285750" indent="-285750">
              <a:buFontTx/>
              <a:buChar char="-"/>
            </a:pPr>
            <a:r>
              <a:rPr lang="cs-CZ" sz="2000" dirty="0" smtClean="0"/>
              <a:t>Jen oblast, která je vám dostupná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1030750" y="274650"/>
            <a:ext cx="76560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25000"/>
              <a:buFont typeface="Arial"/>
              <a:buNone/>
            </a:pPr>
            <a:r>
              <a:rPr lang="cs" sz="3600" b="1" i="0" u="none" strike="noStrike" cap="none" dirty="0" smtClean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Import z Geocaching Live</a:t>
            </a:r>
            <a:endParaRPr lang="cs" sz="3600" b="1" i="0" u="none" strike="noStrike" cap="none" dirty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355699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" sz="2400" dirty="0" smtClean="0">
                <a:solidFill>
                  <a:schemeClr val="dk1"/>
                </a:solidFill>
              </a:rPr>
              <a:t>+ Oficiální rozhraní partnerských aplikací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" sz="2400" b="0" i="0" u="none" strike="noStrike" cap="none" dirty="0" smtClean="0">
                <a:solidFill>
                  <a:schemeClr val="dk1"/>
                </a:solidFill>
                <a:sym typeface="Arial"/>
              </a:rPr>
              <a:t>+ Nejúplnější datová sada (Full, Lite, Summary)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" sz="2400" dirty="0" smtClean="0">
                <a:solidFill>
                  <a:schemeClr val="dk1"/>
                </a:solidFill>
              </a:rPr>
              <a:t>+ Vhodné na jednorázové použití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endParaRPr lang="cs" sz="2400" dirty="0" smtClean="0">
              <a:solidFill>
                <a:schemeClr val="dk1"/>
              </a:solidFill>
            </a:endParaRP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" sz="2400" b="0" i="0" u="none" strike="noStrike" cap="none" dirty="0" smtClean="0">
                <a:solidFill>
                  <a:schemeClr val="dk1"/>
                </a:solidFill>
                <a:sym typeface="Arial"/>
              </a:rPr>
              <a:t>- Množstevní limity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-CZ" sz="2400" b="0" i="0" u="none" strike="noStrike" cap="none" dirty="0" smtClean="0">
                <a:solidFill>
                  <a:schemeClr val="dk1"/>
                </a:solidFill>
                <a:sym typeface="Arial"/>
              </a:rPr>
              <a:t>- Č</a:t>
            </a:r>
            <a:r>
              <a:rPr lang="cs" sz="2400" b="0" i="0" u="none" strike="noStrike" cap="none" dirty="0" smtClean="0">
                <a:solidFill>
                  <a:schemeClr val="dk1"/>
                </a:solidFill>
                <a:sym typeface="Arial"/>
              </a:rPr>
              <a:t>asové limity</a:t>
            </a:r>
          </a:p>
          <a:p>
            <a:pPr marL="1905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cs" sz="2400" b="0" i="0" u="none" strike="noStrike" cap="none" dirty="0" smtClean="0">
                <a:solidFill>
                  <a:schemeClr val="dk1"/>
                </a:solidFill>
                <a:sym typeface="Arial"/>
              </a:rPr>
              <a:t>- Pro BM jen „demoverze“</a:t>
            </a:r>
            <a:endParaRPr lang="cs" sz="24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55576" y="6165304"/>
            <a:ext cx="3357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Stáhnout </a:t>
            </a:r>
            <a:r>
              <a:rPr lang="cs-CZ" i="1" dirty="0" err="1" smtClean="0"/>
              <a:t>kešky</a:t>
            </a:r>
            <a:r>
              <a:rPr lang="cs-CZ" i="1" dirty="0" smtClean="0"/>
              <a:t>…</a:t>
            </a:r>
            <a:endParaRPr lang="cs-CZ" i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5517232"/>
            <a:ext cx="7274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Tip: přetáhněte webový odkaz na detail </a:t>
            </a:r>
            <a:r>
              <a:rPr lang="cs-CZ" b="1" dirty="0" err="1" smtClean="0"/>
              <a:t>keše</a:t>
            </a:r>
            <a:r>
              <a:rPr lang="cs-CZ" b="1" dirty="0" smtClean="0"/>
              <a:t> do okna </a:t>
            </a:r>
            <a:r>
              <a:rPr lang="cs-CZ" b="1" dirty="0" err="1" smtClean="0"/>
              <a:t>Geogetu</a:t>
            </a:r>
            <a:r>
              <a:rPr lang="cs-CZ" b="1" dirty="0" smtClean="0"/>
              <a:t>, a pak aktualizujte…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026" name="Picture 2" descr="E:\Dokumenty\download\Geocaching_API_Logo_vCOMP2_090716_LR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753" y="3212976"/>
            <a:ext cx="14605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Nálezy </a:t>
            </a:r>
            <a:r>
              <a:rPr lang="cs" sz="3600" b="1" dirty="0">
                <a:solidFill>
                  <a:srgbClr val="073763"/>
                </a:solidFill>
              </a:rPr>
              <a:t>z Geocaching Live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229600" cy="4320480"/>
          </a:xfrm>
        </p:spPr>
        <p:txBody>
          <a:bodyPr/>
          <a:lstStyle/>
          <a:p>
            <a:r>
              <a:rPr lang="cs-CZ" sz="1800" dirty="0" smtClean="0"/>
              <a:t>Stáhne vaše vlastní logy.</a:t>
            </a:r>
          </a:p>
          <a:p>
            <a:endParaRPr lang="cs-CZ" sz="1800" dirty="0" smtClean="0"/>
          </a:p>
          <a:p>
            <a:r>
              <a:rPr lang="cs-CZ" sz="1800" dirty="0" smtClean="0"/>
              <a:t>Pokud k logu v databázi neexistuje </a:t>
            </a:r>
            <a:r>
              <a:rPr lang="cs-CZ" sz="1800" dirty="0" err="1" smtClean="0"/>
              <a:t>keška</a:t>
            </a:r>
            <a:r>
              <a:rPr lang="cs-CZ" sz="1800" dirty="0" smtClean="0"/>
              <a:t>, založí ji tam, a pokusí se k ní stáhnout základní informace. (Limit 10000 za den i pro BM!)</a:t>
            </a:r>
          </a:p>
          <a:p>
            <a:endParaRPr lang="cs-CZ" sz="1800" dirty="0" smtClean="0"/>
          </a:p>
          <a:p>
            <a:r>
              <a:rPr lang="cs-CZ" sz="1800" dirty="0" smtClean="0"/>
              <a:t>Zapamatuje si, kdy naposledy stahoval logy, „aktualizace“ pak stáhne jen přírůstky. Rychlé!</a:t>
            </a:r>
          </a:p>
          <a:p>
            <a:endParaRPr lang="cs-CZ" sz="1800" dirty="0"/>
          </a:p>
          <a:p>
            <a:r>
              <a:rPr lang="cs-CZ" sz="1800" dirty="0" smtClean="0"/>
              <a:t>Máte jistotu, že v databázi máte všechny vaše logy. Nejen „</a:t>
            </a:r>
            <a:r>
              <a:rPr lang="cs-CZ" sz="1800" dirty="0" err="1" smtClean="0"/>
              <a:t>Found</a:t>
            </a:r>
            <a:r>
              <a:rPr lang="cs-CZ" sz="1800" dirty="0" smtClean="0"/>
              <a:t> </a:t>
            </a:r>
            <a:r>
              <a:rPr lang="cs-CZ" sz="1800" dirty="0" err="1" smtClean="0"/>
              <a:t>it</a:t>
            </a:r>
            <a:r>
              <a:rPr lang="cs-CZ" sz="1800" dirty="0" smtClean="0"/>
              <a:t>“, ale i DNF nebo „</a:t>
            </a:r>
            <a:r>
              <a:rPr lang="cs-CZ" sz="1800" dirty="0" err="1" smtClean="0"/>
              <a:t>Note</a:t>
            </a:r>
            <a:r>
              <a:rPr lang="cs-CZ" sz="1800" dirty="0" smtClean="0"/>
              <a:t>“.</a:t>
            </a:r>
          </a:p>
          <a:p>
            <a:endParaRPr lang="cs-CZ" sz="18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0" y="6021288"/>
            <a:ext cx="3945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Stáhnout vaše nálezy</a:t>
            </a:r>
          </a:p>
          <a:p>
            <a:r>
              <a:rPr lang="cs-CZ" i="1" dirty="0"/>
              <a:t>Databáze -&gt; Import -&gt; </a:t>
            </a:r>
            <a:r>
              <a:rPr lang="cs-CZ" i="1" dirty="0" smtClean="0"/>
              <a:t>Aktualizovat </a:t>
            </a:r>
            <a:r>
              <a:rPr lang="cs-CZ" i="1" dirty="0"/>
              <a:t>vaše </a:t>
            </a:r>
            <a:r>
              <a:rPr lang="cs-CZ" i="1" dirty="0" smtClean="0"/>
              <a:t>nálezy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134776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sz="3600" b="1" dirty="0" smtClean="0">
                <a:solidFill>
                  <a:srgbClr val="073763"/>
                </a:solidFill>
              </a:rPr>
              <a:t>Import PQ GPX</a:t>
            </a:r>
            <a:endParaRPr lang="cs-CZ" sz="36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2276872"/>
            <a:ext cx="8229600" cy="792088"/>
          </a:xfrm>
        </p:spPr>
        <p:txBody>
          <a:bodyPr/>
          <a:lstStyle/>
          <a:p>
            <a:r>
              <a:rPr lang="cs-CZ" sz="2000" dirty="0" smtClean="0"/>
              <a:t>GPX = obecný výměnný formát pro geografická data v XML formátu</a:t>
            </a:r>
          </a:p>
          <a:p>
            <a:r>
              <a:rPr lang="cs-CZ" sz="2000" dirty="0" smtClean="0"/>
              <a:t>PQ = </a:t>
            </a:r>
            <a:r>
              <a:rPr lang="cs-CZ" sz="2000" dirty="0" err="1" smtClean="0"/>
              <a:t>PocketQuery</a:t>
            </a:r>
            <a:r>
              <a:rPr lang="cs-CZ" sz="2000" dirty="0" smtClean="0"/>
              <a:t> – rozšíření GPX formátu o údaje o </a:t>
            </a:r>
            <a:r>
              <a:rPr lang="cs-CZ" sz="2000" dirty="0" err="1" smtClean="0"/>
              <a:t>keškách</a:t>
            </a:r>
            <a:endParaRPr lang="cs-CZ" sz="2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467544" y="1772816"/>
            <a:ext cx="226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i="1" dirty="0" smtClean="0"/>
              <a:t>Co to je PQ GPX?</a:t>
            </a:r>
            <a:endParaRPr lang="cs-CZ" sz="2000" i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11560" y="6021288"/>
            <a:ext cx="3365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Databáze -&gt; Import -&gt; Import souborů…</a:t>
            </a:r>
          </a:p>
          <a:p>
            <a:r>
              <a:rPr lang="cs-CZ" i="1" dirty="0" smtClean="0"/>
              <a:t>Databáze </a:t>
            </a:r>
            <a:r>
              <a:rPr lang="cs-CZ" i="1" dirty="0"/>
              <a:t>-&gt; Import -&gt; </a:t>
            </a:r>
            <a:r>
              <a:rPr lang="cs-CZ" i="1" dirty="0" smtClean="0"/>
              <a:t>Import složky…</a:t>
            </a:r>
            <a:endParaRPr lang="cs-CZ" i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35155" y="4149080"/>
            <a:ext cx="5535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GPX může být pro úsporu místa zabalen v ZIP.</a:t>
            </a:r>
            <a:endParaRPr lang="cs-CZ" sz="2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58684" y="4941168"/>
            <a:ext cx="5623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Po importu zůstanou původní soubory netknuté.</a:t>
            </a:r>
            <a:endParaRPr lang="cs-CZ" sz="2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1331640" y="3300953"/>
            <a:ext cx="6407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i="1" dirty="0" smtClean="0"/>
              <a:t>Pozor, PQ neumí pojmout všechny vlastnosti </a:t>
            </a:r>
            <a:r>
              <a:rPr lang="cs-CZ" sz="2000" b="1" i="1" dirty="0" err="1" smtClean="0"/>
              <a:t>keše</a:t>
            </a:r>
            <a:r>
              <a:rPr lang="cs-CZ" sz="2000" b="1" i="1" dirty="0" smtClean="0"/>
              <a:t>!</a:t>
            </a:r>
            <a:endParaRPr lang="cs-CZ" sz="2000" b="1" i="1" dirty="0"/>
          </a:p>
        </p:txBody>
      </p:sp>
    </p:spTree>
    <p:extLst>
      <p:ext uri="{BB962C8B-B14F-4D97-AF65-F5344CB8AC3E}">
        <p14:creationId xmlns:p14="http://schemas.microsoft.com/office/powerpoint/2010/main" val="300160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1011</Words>
  <Application>Microsoft Office PowerPoint</Application>
  <PresentationFormat>Předvádění na obrazovce (4:3)</PresentationFormat>
  <Paragraphs>143</Paragraphs>
  <Slides>16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swiss</vt:lpstr>
      <vt:lpstr>Import dat do Geogetu      Lu z HaLuMa</vt:lpstr>
      <vt:lpstr>Import</vt:lpstr>
      <vt:lpstr>Import z různých zdrojů</vt:lpstr>
      <vt:lpstr>Informace o keškách</vt:lpstr>
      <vt:lpstr>Skládání dat</vt:lpstr>
      <vt:lpstr>Potřebujeme všechno?</vt:lpstr>
      <vt:lpstr>Import z Geocaching Live</vt:lpstr>
      <vt:lpstr>Nálezy z Geocaching Live</vt:lpstr>
      <vt:lpstr>Import PQ GPX</vt:lpstr>
      <vt:lpstr>Importovat a uschovat</vt:lpstr>
      <vt:lpstr>Stáhnout a importovat data</vt:lpstr>
      <vt:lpstr>LAB keše</vt:lpstr>
      <vt:lpstr>Import Bookmarku</vt:lpstr>
      <vt:lpstr>Archivované keše</vt:lpstr>
      <vt:lpstr>Import generických GPX</vt:lpstr>
      <vt:lpstr>Děkuji za pozornost!     Lu z HaLuMa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 dat do Geogetu      Lu z HaLuMa</dc:title>
  <cp:lastModifiedBy>Lukas</cp:lastModifiedBy>
  <cp:revision>51</cp:revision>
  <dcterms:modified xsi:type="dcterms:W3CDTF">2017-10-21T08:26:50Z</dcterms:modified>
</cp:coreProperties>
</file>